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0" r:id="rId4"/>
    <p:sldId id="259" r:id="rId5"/>
    <p:sldId id="261" r:id="rId6"/>
    <p:sldId id="28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430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3231"/>
            <a:ext cx="7772400" cy="1902073"/>
          </a:xfrm>
        </p:spPr>
        <p:txBody>
          <a:bodyPr>
            <a:noAutofit/>
          </a:bodyPr>
          <a:lstStyle>
            <a:lvl1pPr>
              <a:defRPr sz="540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84276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3993307"/>
          </a:xfrm>
        </p:spPr>
        <p:txBody>
          <a:bodyPr vert="eaVert"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  <a:lvl2pPr>
              <a:defRPr>
                <a:latin typeface="Roboto Slab" pitchFamily="2" charset="0"/>
                <a:ea typeface="Roboto Slab" pitchFamily="2" charset="0"/>
              </a:defRPr>
            </a:lvl2pPr>
            <a:lvl3pPr>
              <a:defRPr>
                <a:latin typeface="Roboto Slab" pitchFamily="2" charset="0"/>
                <a:ea typeface="Roboto Slab" pitchFamily="2" charset="0"/>
              </a:defRPr>
            </a:lvl3pPr>
            <a:lvl4pPr>
              <a:defRPr>
                <a:latin typeface="Roboto Slab" pitchFamily="2" charset="0"/>
                <a:ea typeface="Roboto Slab" pitchFamily="2" charset="0"/>
              </a:defRPr>
            </a:lvl4pPr>
            <a:lvl5pPr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18903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  <a:lvl2pPr>
              <a:defRPr>
                <a:latin typeface="Roboto Slab" pitchFamily="2" charset="0"/>
                <a:ea typeface="Roboto Slab" pitchFamily="2" charset="0"/>
              </a:defRPr>
            </a:lvl2pPr>
            <a:lvl3pPr>
              <a:defRPr>
                <a:latin typeface="Roboto Slab" pitchFamily="2" charset="0"/>
                <a:ea typeface="Roboto Slab" pitchFamily="2" charset="0"/>
              </a:defRPr>
            </a:lvl3pPr>
            <a:lvl4pPr>
              <a:defRPr>
                <a:latin typeface="Roboto Slab" pitchFamily="2" charset="0"/>
                <a:ea typeface="Roboto Slab" pitchFamily="2" charset="0"/>
              </a:defRPr>
            </a:lvl4pPr>
            <a:lvl5pPr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7300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  <a:lvl2pPr>
              <a:defRPr>
                <a:latin typeface="Roboto Slab" pitchFamily="2" charset="0"/>
                <a:ea typeface="Roboto Slab" pitchFamily="2" charset="0"/>
              </a:defRPr>
            </a:lvl2pPr>
            <a:lvl3pPr>
              <a:defRPr>
                <a:latin typeface="Roboto Slab" pitchFamily="2" charset="0"/>
                <a:ea typeface="Roboto Slab" pitchFamily="2" charset="0"/>
              </a:defRPr>
            </a:lvl3pPr>
            <a:lvl4pPr>
              <a:defRPr>
                <a:latin typeface="Roboto Slab" pitchFamily="2" charset="0"/>
                <a:ea typeface="Roboto Slab" pitchFamily="2" charset="0"/>
              </a:defRPr>
            </a:lvl4pPr>
            <a:lvl5pPr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651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208912" cy="1362075"/>
          </a:xfrm>
        </p:spPr>
        <p:txBody>
          <a:bodyPr anchor="t"/>
          <a:lstStyle>
            <a:lvl1pPr algn="l">
              <a:defRPr sz="4000" b="1" cap="all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2089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3652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>
                <a:latin typeface="Roboto Slab" pitchFamily="2" charset="0"/>
                <a:ea typeface="Roboto Slab" pitchFamily="2" charset="0"/>
              </a:defRPr>
            </a:lvl1pPr>
            <a:lvl2pPr>
              <a:defRPr sz="2400">
                <a:latin typeface="Roboto Slab" pitchFamily="2" charset="0"/>
                <a:ea typeface="Roboto Slab" pitchFamily="2" charset="0"/>
              </a:defRPr>
            </a:lvl2pPr>
            <a:lvl3pPr>
              <a:defRPr sz="2000">
                <a:latin typeface="Roboto Slab" pitchFamily="2" charset="0"/>
                <a:ea typeface="Roboto Slab" pitchFamily="2" charset="0"/>
              </a:defRPr>
            </a:lvl3pPr>
            <a:lvl4pPr>
              <a:defRPr sz="1800">
                <a:latin typeface="Roboto Slab" pitchFamily="2" charset="0"/>
                <a:ea typeface="Roboto Slab" pitchFamily="2" charset="0"/>
              </a:defRPr>
            </a:lvl4pPr>
            <a:lvl5pPr>
              <a:defRPr sz="1800">
                <a:latin typeface="Roboto Slab" pitchFamily="2" charset="0"/>
                <a:ea typeface="Roboto Slab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>
                <a:latin typeface="Roboto Slab" pitchFamily="2" charset="0"/>
                <a:ea typeface="Roboto Slab" pitchFamily="2" charset="0"/>
              </a:defRPr>
            </a:lvl1pPr>
            <a:lvl2pPr>
              <a:defRPr sz="2400">
                <a:latin typeface="Roboto Slab" pitchFamily="2" charset="0"/>
                <a:ea typeface="Roboto Slab" pitchFamily="2" charset="0"/>
              </a:defRPr>
            </a:lvl2pPr>
            <a:lvl3pPr>
              <a:defRPr sz="2000">
                <a:latin typeface="Roboto Slab" pitchFamily="2" charset="0"/>
                <a:ea typeface="Roboto Slab" pitchFamily="2" charset="0"/>
              </a:defRPr>
            </a:lvl3pPr>
            <a:lvl4pPr>
              <a:defRPr sz="1800">
                <a:latin typeface="Roboto Slab" pitchFamily="2" charset="0"/>
                <a:ea typeface="Roboto Slab" pitchFamily="2" charset="0"/>
              </a:defRPr>
            </a:lvl4pPr>
            <a:lvl5pPr>
              <a:defRPr sz="1800">
                <a:latin typeface="Roboto Slab" pitchFamily="2" charset="0"/>
                <a:ea typeface="Roboto Slab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09052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116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345234"/>
          </a:xfrm>
        </p:spPr>
        <p:txBody>
          <a:bodyPr/>
          <a:lstStyle>
            <a:lvl1pPr>
              <a:defRPr sz="2400">
                <a:latin typeface="Roboto Slab" pitchFamily="2" charset="0"/>
                <a:ea typeface="Roboto Slab" pitchFamily="2" charset="0"/>
              </a:defRPr>
            </a:lvl1pPr>
            <a:lvl2pPr>
              <a:defRPr sz="2000">
                <a:latin typeface="Roboto Slab" pitchFamily="2" charset="0"/>
                <a:ea typeface="Roboto Slab" pitchFamily="2" charset="0"/>
              </a:defRPr>
            </a:lvl2pPr>
            <a:lvl3pPr>
              <a:defRPr sz="1800">
                <a:latin typeface="Roboto Slab" pitchFamily="2" charset="0"/>
                <a:ea typeface="Roboto Slab" pitchFamily="2" charset="0"/>
              </a:defRPr>
            </a:lvl3pPr>
            <a:lvl4pPr>
              <a:defRPr sz="1600">
                <a:latin typeface="Roboto Slab" pitchFamily="2" charset="0"/>
                <a:ea typeface="Roboto Slab" pitchFamily="2" charset="0"/>
              </a:defRPr>
            </a:lvl4pPr>
            <a:lvl5pPr>
              <a:defRPr sz="1600">
                <a:latin typeface="Roboto Slab" pitchFamily="2" charset="0"/>
                <a:ea typeface="Roboto Slab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4116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345234"/>
          </a:xfrm>
        </p:spPr>
        <p:txBody>
          <a:bodyPr/>
          <a:lstStyle>
            <a:lvl1pPr>
              <a:defRPr sz="2400">
                <a:latin typeface="Roboto Slab" pitchFamily="2" charset="0"/>
                <a:ea typeface="Roboto Slab" pitchFamily="2" charset="0"/>
              </a:defRPr>
            </a:lvl1pPr>
            <a:lvl2pPr>
              <a:defRPr sz="2000">
                <a:latin typeface="Roboto Slab" pitchFamily="2" charset="0"/>
                <a:ea typeface="Roboto Slab" pitchFamily="2" charset="0"/>
              </a:defRPr>
            </a:lvl2pPr>
            <a:lvl3pPr>
              <a:defRPr sz="1800">
                <a:latin typeface="Roboto Slab" pitchFamily="2" charset="0"/>
                <a:ea typeface="Roboto Slab" pitchFamily="2" charset="0"/>
              </a:defRPr>
            </a:lvl3pPr>
            <a:lvl4pPr>
              <a:defRPr sz="1600">
                <a:latin typeface="Roboto Slab" pitchFamily="2" charset="0"/>
                <a:ea typeface="Roboto Slab" pitchFamily="2" charset="0"/>
              </a:defRPr>
            </a:lvl4pPr>
            <a:lvl5pPr>
              <a:defRPr sz="1600">
                <a:latin typeface="Roboto Slab" pitchFamily="2" charset="0"/>
                <a:ea typeface="Roboto Slab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0331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88955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46228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>
                <a:latin typeface="Roboto Slab" pitchFamily="2" charset="0"/>
                <a:ea typeface="Roboto Slab" pitchFamily="2" charset="0"/>
              </a:defRPr>
            </a:lvl1pPr>
            <a:lvl2pPr>
              <a:defRPr sz="2800">
                <a:latin typeface="Roboto Slab" pitchFamily="2" charset="0"/>
                <a:ea typeface="Roboto Slab" pitchFamily="2" charset="0"/>
              </a:defRPr>
            </a:lvl2pPr>
            <a:lvl3pPr>
              <a:defRPr sz="2400">
                <a:latin typeface="Roboto Slab" pitchFamily="2" charset="0"/>
                <a:ea typeface="Roboto Slab" pitchFamily="2" charset="0"/>
              </a:defRPr>
            </a:lvl3pPr>
            <a:lvl4pPr>
              <a:defRPr sz="2000">
                <a:latin typeface="Roboto Slab" pitchFamily="2" charset="0"/>
                <a:ea typeface="Roboto Slab" pitchFamily="2" charset="0"/>
              </a:defRPr>
            </a:lvl4pPr>
            <a:lvl5pPr>
              <a:defRPr sz="2000">
                <a:latin typeface="Roboto Slab" pitchFamily="2" charset="0"/>
                <a:ea typeface="Roboto Slab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7976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8"/>
            <a:ext cx="5486400" cy="3746846"/>
          </a:xfrm>
        </p:spPr>
        <p:txBody>
          <a:bodyPr/>
          <a:lstStyle>
            <a:lvl1pPr marL="0" indent="0">
              <a:buNone/>
              <a:defRPr sz="3200"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Roboto Slab" pitchFamily="2" charset="0"/>
                <a:ea typeface="Roboto Slab" pitchFamily="2" charset="0"/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0349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A74C-14E9-42D2-9AD3-DE49770AAA71}" type="datetimeFigureOut">
              <a:rPr lang="bs-Latn-BA" smtClean="0"/>
              <a:pPr/>
              <a:t>22.06.2016.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70D5-919B-4282-BC3F-CE68F955BBD3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1323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eam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Marketing and Promotion of the </a:t>
            </a:r>
            <a:r>
              <a:rPr lang="en-US" sz="4400" dirty="0" smtClean="0"/>
              <a:t>Project:  Stakeholder Engagement</a:t>
            </a: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xmlns="" val="67523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Case Study - XXX DOO - Coming up the Regulatory Curve - On the road to EU Certification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71600"/>
            <a:ext cx="8208912" cy="13620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Strategic Plan for Stakeholder Engagement  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Stakeholders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Roles and Function in the Economic System (Marketplace)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Gaps Existing as Perceived by Stakeholders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Strategy for Dialog and Bridging the Gaps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5125"/>
            <a:ext cx="8524056" cy="1362075"/>
          </a:xfrm>
        </p:spPr>
        <p:txBody>
          <a:bodyPr>
            <a:normAutofit fontScale="90000"/>
          </a:bodyPr>
          <a:lstStyle/>
          <a:p>
            <a:r>
              <a:rPr lang="en-GB" b="0" i="1" dirty="0" smtClean="0"/>
              <a:t/>
            </a:r>
            <a:br>
              <a:rPr lang="en-GB" b="0" i="1" dirty="0" smtClean="0"/>
            </a:br>
            <a:r>
              <a:rPr lang="en-GB" b="0" i="1" dirty="0" smtClean="0"/>
              <a:t>Where are we now? </a:t>
            </a:r>
            <a:br>
              <a:rPr lang="en-GB" b="0" i="1" dirty="0" smtClean="0"/>
            </a:br>
            <a:r>
              <a:rPr lang="en-GB" b="0" i="1" dirty="0" smtClean="0"/>
              <a:t>What we need to have? </a:t>
            </a:r>
            <a:br>
              <a:rPr lang="en-GB" b="0" i="1" dirty="0" smtClean="0"/>
            </a:br>
            <a:r>
              <a:rPr lang="en-GB" b="0" i="1" dirty="0" smtClean="0"/>
              <a:t>Where are we headed?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04938"/>
            <a:ext cx="8208912" cy="1500187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Roadmap for Strategic Cooperation </a:t>
            </a:r>
            <a:endParaRPr lang="en-GB" sz="6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.  Industry Role - Certification Expertise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Role of the Government - Legislation introduced by an Authoritative Government Agency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1"/>
            <a:ext cx="8229600" cy="28194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 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67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BiH</a:t>
            </a:r>
            <a:r>
              <a:rPr lang="en-GB" dirty="0" smtClean="0"/>
              <a:t> </a:t>
            </a:r>
            <a:r>
              <a:rPr lang="en-GB" dirty="0" smtClean="0"/>
              <a:t>Structures Already </a:t>
            </a:r>
            <a:r>
              <a:rPr lang="en-GB" dirty="0" smtClean="0"/>
              <a:t>in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Cantons strategy plan include “sustainability” goals.  </a:t>
            </a:r>
          </a:p>
          <a:p>
            <a:r>
              <a:rPr lang="en-US" dirty="0" smtClean="0"/>
              <a:t>Standing up of a overall regulator is an important step. </a:t>
            </a:r>
          </a:p>
          <a:p>
            <a:r>
              <a:rPr lang="en-US" dirty="0" smtClean="0"/>
              <a:t>Creating a EC project plan that empowers the PM to establish a certification agency that regulates across multiple ministries. 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Interlocutor - European Union and Regulatory Harmonization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BREEM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http://www.breeam.com/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768136"/>
            <a:ext cx="12073334" cy="67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254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 Processes and Procedures required for a fully functioning certification system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Subsidy system needs to be established to give industry incentive to invest in new manufacturing processes.  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Lessons from Past Efforts - Government and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Industry Level Targets and Measuring Points on the Road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150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Marketing and Promotion of the Project:  Stakeholder Engagement</vt:lpstr>
      <vt:lpstr> Where are we now?  What we need to have?  Where are we headed? </vt:lpstr>
      <vt:lpstr>What have we learned so far…</vt:lpstr>
      <vt:lpstr>BiH Structures Already in Place</vt:lpstr>
      <vt:lpstr>Our Interlocutor - European Union and Regulatory Harmonization</vt:lpstr>
      <vt:lpstr>Slide 6</vt:lpstr>
      <vt:lpstr>New Processes and Procedures required for a fully functioning certification system </vt:lpstr>
      <vt:lpstr>Lessons from Past Efforts - Government and Industry</vt:lpstr>
      <vt:lpstr>Industry Level Targets and Measuring Points on the Road</vt:lpstr>
      <vt:lpstr> Case Study - XXX DOO - Coming up the Regulatory Curve - On the road to EU Certification </vt:lpstr>
      <vt:lpstr>Slide 11</vt:lpstr>
      <vt:lpstr>Slide 12</vt:lpstr>
      <vt:lpstr>Slide 13</vt:lpstr>
      <vt:lpstr>Strategic Plan for Stakeholder Engagement   </vt:lpstr>
      <vt:lpstr>Introduction</vt:lpstr>
      <vt:lpstr>Overview of Stakeholders</vt:lpstr>
      <vt:lpstr> Roles and Function in the Economic System (Marketplace) </vt:lpstr>
      <vt:lpstr>Key Gaps Existing as Perceived by Stakeholders</vt:lpstr>
      <vt:lpstr>Strategy for Dialog and Bridging the Gaps </vt:lpstr>
      <vt:lpstr>.  Industry Role - Certification Expertise</vt:lpstr>
      <vt:lpstr>  Role of the Government - Legislation introduced by an Authoritative Government Agency </vt:lpstr>
      <vt:lpstr>Slide 22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irfan.hasic</dc:creator>
  <cp:lastModifiedBy>user</cp:lastModifiedBy>
  <cp:revision>7</cp:revision>
  <dcterms:created xsi:type="dcterms:W3CDTF">2015-03-19T09:13:34Z</dcterms:created>
  <dcterms:modified xsi:type="dcterms:W3CDTF">2016-06-23T14:05:43Z</dcterms:modified>
</cp:coreProperties>
</file>